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470" r:id="rId3"/>
    <p:sldId id="472" r:id="rId4"/>
    <p:sldId id="474" r:id="rId5"/>
    <p:sldId id="477" r:id="rId6"/>
    <p:sldId id="482" r:id="rId7"/>
    <p:sldId id="478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40" d="100"/>
          <a:sy n="40" d="100"/>
        </p:scale>
        <p:origin x="121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3377-1CAC-4139-8CC2-94E79056ACD2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4A7B-782B-4CA8-B422-99ED829D1F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17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3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These are the things I have heard and experienced from all the TCP’s I have worked in and I know these reasons will not be new to you in whichever area you work in.  Some I agree with, some I do not. 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2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03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the underpinning principles of this programme was coproduction, this</a:t>
            </a:r>
            <a:r>
              <a:rPr lang="en-GB" baseline="0" dirty="0" smtClean="0"/>
              <a:t> means everyone, not just the person and their families.  Every stakeholder needs to be involved in coproduction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6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Affordability</a:t>
            </a:r>
            <a:r>
              <a:rPr lang="en-GB" baseline="0" dirty="0" smtClean="0"/>
              <a:t> and viability works both ways, it needs to be viable for providers as much as affordable for commissioners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FBB3-8408-4B73-9C67-F6C2E86F45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64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34EE-6288-1547-8D42-7A55C977DE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34EE-6288-1547-8D42-7A55C977DE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3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78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5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76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95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69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1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1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6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7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4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063A-DE53-42B1-A9C6-038FE06976F1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5618-EF02-4D63-9C7D-95B00C80A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7" y="404665"/>
            <a:ext cx="86409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 Arial"/>
                <a:cs typeface="Arial" panose="020B0604020202020204" pitchFamily="34" charset="0"/>
              </a:rPr>
              <a:t>Sheffield, Doncaster, Rotherham and North Lincolnshire</a:t>
            </a:r>
          </a:p>
          <a:p>
            <a:pPr algn="ctr"/>
            <a:r>
              <a:rPr lang="en-GB" sz="3600" b="1" dirty="0" smtClean="0">
                <a:latin typeface=" Arial"/>
                <a:cs typeface="Arial" panose="020B0604020202020204" pitchFamily="34" charset="0"/>
              </a:rPr>
              <a:t>Transforming Care Partnership</a:t>
            </a:r>
          </a:p>
          <a:p>
            <a:pPr algn="ctr"/>
            <a:endParaRPr lang="en-GB" sz="3600" b="1" dirty="0">
              <a:latin typeface=" Arial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 Arial"/>
                <a:cs typeface="Arial" panose="020B0604020202020204" pitchFamily="34" charset="0"/>
              </a:rPr>
              <a:t>Kelly Glover</a:t>
            </a:r>
          </a:p>
          <a:p>
            <a:pPr algn="ctr"/>
            <a:r>
              <a:rPr lang="en-GB" sz="2800" b="1" dirty="0" smtClean="0">
                <a:latin typeface=" Arial"/>
                <a:cs typeface="Arial" panose="020B0604020202020204" pitchFamily="34" charset="0"/>
              </a:rPr>
              <a:t>Strategic Lead/Programme Director </a:t>
            </a:r>
            <a:endParaRPr lang="en-GB" sz="2800" b="1" dirty="0">
              <a:latin typeface=" Arial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 Arial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2" y="4509120"/>
            <a:ext cx="7187807" cy="177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3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dirty="0"/>
              <a:t>Partnership working – case managers and commissioners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600" dirty="0" smtClean="0"/>
              <a:t>Agreeing service model and property specification</a:t>
            </a:r>
          </a:p>
          <a:p>
            <a:pPr>
              <a:spcBef>
                <a:spcPts val="0"/>
              </a:spcBef>
            </a:pPr>
            <a:r>
              <a:rPr lang="en-GB" sz="2600" dirty="0" smtClean="0"/>
              <a:t>Early discussion around fees</a:t>
            </a:r>
          </a:p>
          <a:p>
            <a:pPr>
              <a:spcBef>
                <a:spcPts val="0"/>
              </a:spcBef>
            </a:pPr>
            <a:r>
              <a:rPr lang="en-GB" sz="2600" dirty="0" smtClean="0"/>
              <a:t>Regular visits to site throughout build</a:t>
            </a:r>
          </a:p>
          <a:p>
            <a:pPr>
              <a:spcBef>
                <a:spcPts val="0"/>
              </a:spcBef>
            </a:pPr>
            <a:r>
              <a:rPr lang="en-GB" sz="2600" dirty="0" smtClean="0"/>
              <a:t>Identifying individuals early on</a:t>
            </a:r>
          </a:p>
          <a:p>
            <a:pPr>
              <a:spcBef>
                <a:spcPts val="0"/>
              </a:spcBef>
            </a:pPr>
            <a:r>
              <a:rPr lang="en-GB" sz="2600" dirty="0" smtClean="0"/>
              <a:t>Early discussions about legal safeguards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/>
              <a:t> </a:t>
            </a:r>
            <a:r>
              <a:rPr lang="en-GB" sz="2600" dirty="0" smtClean="0"/>
              <a:t>    – issues around S37/41 and capacity</a:t>
            </a:r>
          </a:p>
          <a:p>
            <a:pPr>
              <a:spcBef>
                <a:spcPts val="0"/>
              </a:spcBef>
            </a:pPr>
            <a:r>
              <a:rPr lang="en-GB" sz="2600" dirty="0" smtClean="0"/>
              <a:t>Detailed reports and proposals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/>
              <a:t>    provided by Elysium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8234">
            <a:off x="6444214" y="2990809"/>
            <a:ext cx="1928813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62" y="1250249"/>
            <a:ext cx="7886700" cy="33895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High specification, robust service, low arousal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Six single apartments – lounge/ diner, bedroom, en suite wet </a:t>
            </a:r>
            <a:r>
              <a:rPr lang="en-GB" sz="2800" dirty="0" smtClean="0"/>
              <a:t>room, </a:t>
            </a:r>
            <a:r>
              <a:rPr lang="en-GB" sz="2800" dirty="0"/>
              <a:t>low arousal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Private and large shared garden with sensory features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Communal space – lounge, </a:t>
            </a:r>
            <a:r>
              <a:rPr lang="en-GB" sz="2800" dirty="0" smtClean="0"/>
              <a:t>dining </a:t>
            </a:r>
            <a:r>
              <a:rPr lang="en-GB" sz="2800" dirty="0"/>
              <a:t>area, kitchen, sensory spaces, laundry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Staff offices and meeting rooms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Assistive technology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Large car park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005064"/>
            <a:ext cx="4064658" cy="243426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3990" y="256077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/>
              <a:t>Property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70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39" y="332656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/>
              <a:t>Service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39" y="1326828"/>
            <a:ext cx="8338551" cy="476646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400" dirty="0"/>
              <a:t>Meeting needs of those with ongoing challenging behaviours and risks</a:t>
            </a:r>
          </a:p>
          <a:p>
            <a:pPr lvl="0">
              <a:spcBef>
                <a:spcPts val="0"/>
              </a:spcBef>
            </a:pPr>
            <a:r>
              <a:rPr lang="en-GB" sz="2400" dirty="0"/>
              <a:t>Small with low numbers of service users -Registering the Right Support</a:t>
            </a:r>
          </a:p>
          <a:p>
            <a:pPr lvl="0">
              <a:spcBef>
                <a:spcPts val="0"/>
              </a:spcBef>
            </a:pPr>
            <a:r>
              <a:rPr lang="en-GB" sz="2400" dirty="0"/>
              <a:t>Own </a:t>
            </a:r>
            <a:r>
              <a:rPr lang="en-GB" sz="2400" dirty="0" smtClean="0"/>
              <a:t>apartment </a:t>
            </a:r>
            <a:r>
              <a:rPr lang="en-GB" sz="2400" dirty="0"/>
              <a:t>to ensure as ordinary living setting as possible</a:t>
            </a:r>
          </a:p>
          <a:p>
            <a:pPr lvl="0">
              <a:spcBef>
                <a:spcPts val="0"/>
              </a:spcBef>
            </a:pPr>
            <a:r>
              <a:rPr lang="en-GB" sz="2400" dirty="0"/>
              <a:t>High staffing ratios </a:t>
            </a:r>
          </a:p>
          <a:p>
            <a:pPr lvl="0">
              <a:spcBef>
                <a:spcPts val="0"/>
              </a:spcBef>
            </a:pPr>
            <a:r>
              <a:rPr lang="en-GB" sz="2400" dirty="0"/>
              <a:t>A focus on positive behavioural support, where </a:t>
            </a:r>
            <a:endParaRPr lang="en-GB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 smtClean="0"/>
              <a:t>     every </a:t>
            </a:r>
            <a:r>
              <a:rPr lang="en-GB" sz="2400" dirty="0"/>
              <a:t>service user has a positive behaviour </a:t>
            </a:r>
            <a:r>
              <a:rPr lang="en-GB" sz="2400" dirty="0" smtClean="0"/>
              <a:t>support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 smtClean="0"/>
              <a:t>     plan </a:t>
            </a:r>
            <a:r>
              <a:rPr lang="en-GB" sz="2400" dirty="0"/>
              <a:t>working dynamically to support </a:t>
            </a:r>
            <a:r>
              <a:rPr lang="en-GB" sz="2400" dirty="0" smtClean="0"/>
              <a:t>them.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Staff </a:t>
            </a:r>
            <a:r>
              <a:rPr lang="en-GB" sz="2400" dirty="0"/>
              <a:t>trained in TMVA equips them to manage </a:t>
            </a:r>
            <a:endParaRPr lang="en-GB" sz="2400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 smtClean="0"/>
              <a:t>    violence</a:t>
            </a:r>
            <a:r>
              <a:rPr lang="en-GB" sz="2400" dirty="0"/>
              <a:t>, aggression or other challenging behaviour.  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8737" y="3501008"/>
            <a:ext cx="1465604" cy="28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65705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Delivered in capable environments  and staffing where individuals may display changing levels of behaviour that pose a risk to themselves or others, but can be managed safely.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Care and support is tailored to the individual developed in partnership with the Service User, their MDT, family/carer and ICATT/other health professionals.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Care is offered in the least restrictive way providing appropriate Deprivation of Liberty safeguards.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Communication plans are in place to support effective communication.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Health needs are met in line with the person’s Health Action Plan, Hospital passports and actions taken to reduce premature mortality.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Transport is provided which enables the individual to </a:t>
            </a:r>
            <a:r>
              <a:rPr lang="en-GB" sz="2600" dirty="0" smtClean="0"/>
              <a:t>access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/>
              <a:t> </a:t>
            </a:r>
            <a:r>
              <a:rPr lang="en-GB" sz="2600" dirty="0" smtClean="0"/>
              <a:t>     </a:t>
            </a:r>
            <a:r>
              <a:rPr lang="en-GB" sz="2600" dirty="0"/>
              <a:t>daytime activities and foster or maintain personal </a:t>
            </a:r>
            <a:endParaRPr lang="en-GB" sz="2600" dirty="0" smtClean="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/>
              <a:t> </a:t>
            </a:r>
            <a:r>
              <a:rPr lang="en-GB" sz="2600" dirty="0" smtClean="0"/>
              <a:t>     relationships </a:t>
            </a:r>
            <a:r>
              <a:rPr lang="en-GB" sz="2600" dirty="0"/>
              <a:t>and use of public </a:t>
            </a:r>
            <a:r>
              <a:rPr lang="en-GB" sz="2600" dirty="0" smtClean="0"/>
              <a:t>transport,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/>
              <a:t> </a:t>
            </a:r>
            <a:r>
              <a:rPr lang="en-GB" sz="2600" dirty="0" smtClean="0"/>
              <a:t>     encouraged</a:t>
            </a:r>
            <a:r>
              <a:rPr lang="en-GB" sz="2600" dirty="0"/>
              <a:t>. </a:t>
            </a:r>
          </a:p>
          <a:p>
            <a:pPr fontAlgn="base"/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93096"/>
            <a:ext cx="2177132" cy="19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55" y="18864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/>
              <a:t>Bespoking the service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32" y="1340768"/>
            <a:ext cx="8012992" cy="4536504"/>
          </a:xfrm>
        </p:spPr>
        <p:txBody>
          <a:bodyPr>
            <a:noAutofit/>
          </a:bodyPr>
          <a:lstStyle/>
          <a:p>
            <a:r>
              <a:rPr lang="en-GB" sz="2400" dirty="0"/>
              <a:t>Assessments at early stage – prior to build</a:t>
            </a:r>
          </a:p>
          <a:p>
            <a:r>
              <a:rPr lang="en-GB" sz="2400" dirty="0"/>
              <a:t>Replicating existing design / spec – hospitals</a:t>
            </a:r>
          </a:p>
          <a:p>
            <a:r>
              <a:rPr lang="en-GB" sz="2400" dirty="0"/>
              <a:t>Replicating staffing ratios at least initially</a:t>
            </a:r>
          </a:p>
          <a:p>
            <a:r>
              <a:rPr lang="en-GB" sz="2400" dirty="0"/>
              <a:t>Regular meetings with builders to adapt plans</a:t>
            </a:r>
          </a:p>
          <a:p>
            <a:pPr marL="0" indent="0">
              <a:buNone/>
            </a:pPr>
            <a:r>
              <a:rPr lang="en-GB" sz="2400" dirty="0"/>
              <a:t>Examples:</a:t>
            </a:r>
          </a:p>
          <a:p>
            <a:r>
              <a:rPr lang="en-GB" sz="2400" dirty="0"/>
              <a:t>Washing machine in apartment to mitigate behaviours</a:t>
            </a:r>
          </a:p>
          <a:p>
            <a:r>
              <a:rPr lang="en-GB" sz="2400" dirty="0"/>
              <a:t>Larger than normal panels in doors to be able to see staff</a:t>
            </a:r>
          </a:p>
          <a:p>
            <a:r>
              <a:rPr lang="en-GB" sz="2400" dirty="0"/>
              <a:t>Private garden </a:t>
            </a:r>
          </a:p>
          <a:p>
            <a:r>
              <a:rPr lang="en-GB" sz="2400" dirty="0"/>
              <a:t>Very sparse apartment</a:t>
            </a:r>
          </a:p>
          <a:p>
            <a:endParaRPr lang="en-GB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76672"/>
            <a:ext cx="885825" cy="23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/>
              <a:t>Transition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810" y="1734386"/>
            <a:ext cx="781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Effective collaborative communication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Training from existing service provider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Work on a timescale that suits service user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Regular and consistent visits from a skilled staff team with specific goals for each visit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Staff Team and service user would work together to establish his needs and build a positive relationship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Include Family and Commissioners in the transition process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/>
              <a:t>Elysium Staff Team to spend time with service users current team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52" r="8552" b="17534"/>
          <a:stretch/>
        </p:blipFill>
        <p:spPr>
          <a:xfrm>
            <a:off x="5697229" y="354692"/>
            <a:ext cx="2907219" cy="19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6" y="2135341"/>
            <a:ext cx="8212895" cy="17288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/>
              <a:t>Thank </a:t>
            </a:r>
            <a:r>
              <a:rPr lang="en-GB" sz="7200" b="1" dirty="0" smtClean="0"/>
              <a:t>you, </a:t>
            </a:r>
            <a:r>
              <a:rPr lang="en-GB" sz="7200" b="1" dirty="0"/>
              <a:t/>
            </a:r>
            <a:br>
              <a:rPr lang="en-GB" sz="7200" b="1" dirty="0"/>
            </a:br>
            <a:r>
              <a:rPr lang="en-GB" sz="72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73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09600"/>
            <a:ext cx="1038004" cy="1482862"/>
            <a:chOff x="0" y="3163"/>
            <a:chExt cx="1038004" cy="1482862"/>
          </a:xfrm>
        </p:grpSpPr>
        <p:sp>
          <p:nvSpPr>
            <p:cNvPr id="6" name="Chevron 5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2003" y="609601"/>
            <a:ext cx="5057995" cy="963860"/>
            <a:chOff x="1038003" y="3164"/>
            <a:chExt cx="5057995" cy="96386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dirty="0"/>
                <a:t>What </a:t>
              </a:r>
              <a:r>
                <a:rPr lang="en-GB" sz="2800" dirty="0" smtClean="0"/>
                <a:t>are we trying to achieve</a:t>
              </a:r>
              <a:endParaRPr lang="en-GB" sz="28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2057399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the broadest sense and what we are being measured on, is to discharge people from hospital and stop people going into hospital (LD/MH hospitals)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Improving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Improving quality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Reducing reliance on inpatient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Ensuring all people live a meaningful and fulfilled life </a:t>
            </a:r>
            <a:r>
              <a:rPr lang="en-GB" sz="3200" b="1" dirty="0" smtClean="0"/>
              <a:t>Sounds easy, doesn’t it?</a:t>
            </a:r>
            <a:endParaRPr lang="en-GB" sz="3200" b="1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741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85800"/>
            <a:ext cx="1038004" cy="1482862"/>
            <a:chOff x="0" y="3163"/>
            <a:chExt cx="1038004" cy="1482862"/>
          </a:xfrm>
        </p:grpSpPr>
        <p:sp>
          <p:nvSpPr>
            <p:cNvPr id="3" name="Chevron 2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1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62003" y="685801"/>
            <a:ext cx="5057995" cy="963860"/>
            <a:chOff x="1038003" y="3164"/>
            <a:chExt cx="5057995" cy="963860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dirty="0"/>
                <a:t>Why </a:t>
              </a:r>
              <a:r>
                <a:rPr lang="en-GB" sz="2800" dirty="0" smtClean="0"/>
                <a:t>is </a:t>
              </a:r>
              <a:r>
                <a:rPr lang="en-GB" sz="2800" dirty="0"/>
                <a:t>it such a </a:t>
              </a:r>
              <a:r>
                <a:rPr lang="en-GB" sz="2800" dirty="0" smtClean="0"/>
                <a:t>challenge? </a:t>
              </a:r>
              <a:endParaRPr lang="en-GB" sz="28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220980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Discharged the people who are easy to 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Too </a:t>
            </a:r>
            <a:r>
              <a:rPr lang="en-GB" sz="2400" dirty="0"/>
              <a:t>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Too </a:t>
            </a:r>
            <a:r>
              <a:rPr lang="en-GB" sz="2400" dirty="0" smtClean="0"/>
              <a:t>risky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 Accommodation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 provider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Workforce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 community infrastructure i.e. Enhanced </a:t>
            </a:r>
            <a:r>
              <a:rPr lang="en-GB" sz="2400" dirty="0"/>
              <a:t>C</a:t>
            </a:r>
            <a:r>
              <a:rPr lang="en-GB" sz="2400" dirty="0" smtClean="0"/>
              <a:t>ommunity </a:t>
            </a:r>
            <a:r>
              <a:rPr lang="en-GB" sz="2400" dirty="0"/>
              <a:t>T</a:t>
            </a:r>
            <a:r>
              <a:rPr lang="en-GB" sz="2400" dirty="0" smtClean="0"/>
              <a:t>eams/Forensic Outreach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Too expensive</a:t>
            </a:r>
          </a:p>
          <a:p>
            <a:pPr algn="ctr"/>
            <a:r>
              <a:rPr lang="en-GB" sz="2400" b="1" dirty="0" smtClean="0"/>
              <a:t>“We have never done it like this before”</a:t>
            </a:r>
          </a:p>
          <a:p>
            <a:pPr algn="ctr"/>
            <a:r>
              <a:rPr lang="en-GB" sz="2400" b="1" dirty="0" smtClean="0"/>
              <a:t>“Well that’s the way we have always done it”</a:t>
            </a:r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3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85800"/>
            <a:ext cx="1038004" cy="1482862"/>
            <a:chOff x="0" y="3163"/>
            <a:chExt cx="1038004" cy="1482862"/>
          </a:xfrm>
        </p:grpSpPr>
        <p:sp>
          <p:nvSpPr>
            <p:cNvPr id="6" name="Chevron 5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2003" y="685801"/>
            <a:ext cx="5057995" cy="963860"/>
            <a:chOff x="1038003" y="3164"/>
            <a:chExt cx="5057995" cy="96386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kern="1200" dirty="0"/>
                <a:t>Who should be involved?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2181285"/>
            <a:ext cx="77662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People and their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Commissioners – CCG/LA/NHS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Hospital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Care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Housing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Independent Clinical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Experts by Experience</a:t>
            </a:r>
          </a:p>
          <a:p>
            <a:pPr algn="ctr"/>
            <a:r>
              <a:rPr lang="en-GB" sz="4800" b="1" dirty="0" smtClean="0"/>
              <a:t>We are all in it together!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958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533400"/>
            <a:ext cx="1038004" cy="1482862"/>
            <a:chOff x="0" y="3163"/>
            <a:chExt cx="1038004" cy="1482862"/>
          </a:xfrm>
        </p:grpSpPr>
        <p:sp>
          <p:nvSpPr>
            <p:cNvPr id="3" name="Chevron 2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/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8203" y="533401"/>
            <a:ext cx="5057995" cy="963860"/>
            <a:chOff x="1038003" y="3164"/>
            <a:chExt cx="5057995" cy="963860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dirty="0" smtClean="0"/>
                <a:t>When</a:t>
              </a:r>
              <a:r>
                <a:rPr lang="en-GB" sz="2800" kern="1200" dirty="0" smtClean="0"/>
                <a:t> should we be doing it?</a:t>
              </a:r>
              <a:endParaRPr lang="en-GB" sz="2800" kern="1200" dirty="0"/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900" b="1" dirty="0" smtClean="0">
                <a:solidFill>
                  <a:srgbClr val="FF0000"/>
                </a:solidFill>
              </a:rPr>
              <a:t>NOW!</a:t>
            </a:r>
          </a:p>
          <a:p>
            <a:r>
              <a:rPr lang="en-GB" dirty="0" smtClean="0"/>
              <a:t>Valuing people 2001</a:t>
            </a:r>
          </a:p>
          <a:p>
            <a:r>
              <a:rPr lang="en-GB" dirty="0" smtClean="0"/>
              <a:t>Valuing people now 2009</a:t>
            </a:r>
          </a:p>
          <a:p>
            <a:r>
              <a:rPr lang="en-GB" dirty="0" smtClean="0"/>
              <a:t>Mansell 2</a:t>
            </a:r>
          </a:p>
          <a:p>
            <a:r>
              <a:rPr lang="en-GB" dirty="0" smtClean="0"/>
              <a:t>Winterbourne View</a:t>
            </a:r>
          </a:p>
          <a:p>
            <a:r>
              <a:rPr lang="en-GB" dirty="0" smtClean="0"/>
              <a:t>The list goes on…..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Transforming Care is not new!!!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09600"/>
            <a:ext cx="1038004" cy="1482862"/>
            <a:chOff x="0" y="3163"/>
            <a:chExt cx="1038004" cy="1482862"/>
          </a:xfrm>
        </p:grpSpPr>
        <p:sp>
          <p:nvSpPr>
            <p:cNvPr id="6" name="Chevron 5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1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2003" y="609601"/>
            <a:ext cx="5057995" cy="963860"/>
            <a:chOff x="1038003" y="3164"/>
            <a:chExt cx="5057995" cy="96386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kern="1200" dirty="0" smtClean="0"/>
                <a:t>How do we achieve it? Short term</a:t>
              </a:r>
              <a:endParaRPr lang="en-GB" sz="28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5400" y="21336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4644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Accept that we have a legacy issue to resolve which can be expensive.  This is the systems problem, not the persons!</a:t>
            </a:r>
          </a:p>
          <a:p>
            <a:r>
              <a:rPr lang="en-GB" dirty="0" smtClean="0"/>
              <a:t>Accept that commissioners do not always know the answers, families and providers have a vast wealth of experience and knowledge</a:t>
            </a:r>
          </a:p>
          <a:p>
            <a:r>
              <a:rPr lang="en-GB" dirty="0" smtClean="0"/>
              <a:t>Acknowledge we need to do things differently “if you keep doing what you are doing, you will keep getting what you are getting”</a:t>
            </a:r>
          </a:p>
          <a:p>
            <a:r>
              <a:rPr lang="en-GB" dirty="0" smtClean="0"/>
              <a:t>Be creative, Be brave, what would it take to achieve?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09600"/>
            <a:ext cx="1038004" cy="1482862"/>
            <a:chOff x="0" y="3163"/>
            <a:chExt cx="1038004" cy="1482862"/>
          </a:xfrm>
        </p:grpSpPr>
        <p:sp>
          <p:nvSpPr>
            <p:cNvPr id="6" name="Chevron 5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1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2003" y="609601"/>
            <a:ext cx="5057995" cy="963860"/>
            <a:chOff x="1038003" y="3164"/>
            <a:chExt cx="5057995" cy="96386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3085071" y="-2043904"/>
              <a:ext cx="963860" cy="50579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6"/>
            <p:cNvSpPr/>
            <p:nvPr/>
          </p:nvSpPr>
          <p:spPr>
            <a:xfrm>
              <a:off x="1038004" y="50215"/>
              <a:ext cx="5010943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kern="1200" dirty="0" smtClean="0"/>
                <a:t>How do we achieve it?</a:t>
              </a:r>
              <a:endParaRPr lang="en-GB" sz="28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5400" y="21336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6805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Think more strategically, not affordable or viable otherwise, that’s why we are moving to integrated care systems</a:t>
            </a:r>
          </a:p>
          <a:p>
            <a:r>
              <a:rPr lang="en-GB" dirty="0"/>
              <a:t>Get the right people involved earlier, can take 12 – 18 months to discharge someone, why are we waiting until clinically ready for discharge to start </a:t>
            </a:r>
            <a:r>
              <a:rPr lang="en-GB" dirty="0" smtClean="0"/>
              <a:t>planning</a:t>
            </a:r>
          </a:p>
          <a:p>
            <a:r>
              <a:rPr lang="en-GB" dirty="0" smtClean="0"/>
              <a:t>Change the relationships, trust and good communication between commissioners and providers are essential</a:t>
            </a:r>
          </a:p>
          <a:p>
            <a:r>
              <a:rPr lang="en-GB" dirty="0" smtClean="0"/>
              <a:t>Collaborative working with all stakeholders is the key to success, no point in saying “it’s </a:t>
            </a:r>
            <a:r>
              <a:rPr lang="en-GB" smtClean="0"/>
              <a:t>your responsibility, now </a:t>
            </a:r>
            <a:r>
              <a:rPr lang="en-GB" dirty="0" smtClean="0"/>
              <a:t>get on with it” </a:t>
            </a:r>
            <a:r>
              <a:rPr lang="en-GB" smtClean="0"/>
              <a:t>everyone has got </a:t>
            </a:r>
            <a:r>
              <a:rPr lang="en-GB" dirty="0" smtClean="0"/>
              <a:t>to share the risk and responsibility to ensure success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4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lates and Logos\ELYS_LDA PMS [Stack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1" b="23004"/>
          <a:stretch/>
        </p:blipFill>
        <p:spPr bwMode="auto">
          <a:xfrm>
            <a:off x="2915816" y="332656"/>
            <a:ext cx="2924415" cy="17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7845" y="3131514"/>
            <a:ext cx="7886700" cy="27420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Janine </a:t>
            </a:r>
            <a:r>
              <a:rPr lang="en-US" sz="2100" dirty="0">
                <a:solidFill>
                  <a:schemeClr val="tx1"/>
                </a:solidFill>
              </a:rPr>
              <a:t>Strange – Development Director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0794" y="227885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Developing a Bespoke Solution – Jubilee House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21088"/>
            <a:ext cx="3049639" cy="14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Jubilee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2742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Elysium Healthcare working with TCP Yorkshire and Humber to develop new service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17" y="3406262"/>
            <a:ext cx="3152173" cy="216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9" y="3429000"/>
            <a:ext cx="4328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Transforming Care </a:t>
            </a:r>
            <a:r>
              <a:rPr lang="en-US" sz="2000" dirty="0" smtClean="0"/>
              <a:t>priorities:</a:t>
            </a:r>
          </a:p>
          <a:p>
            <a:r>
              <a:rPr lang="en-GB" sz="2000" i="1" dirty="0" smtClean="0"/>
              <a:t>community </a:t>
            </a:r>
            <a:r>
              <a:rPr lang="en-GB" sz="2000" i="1" dirty="0"/>
              <a:t>based services for people with learning disabilities / autism who display challenging behaviour and who may have mental health problems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Hard to place groups</a:t>
            </a:r>
          </a:p>
        </p:txBody>
      </p:sp>
    </p:spTree>
    <p:extLst>
      <p:ext uri="{BB962C8B-B14F-4D97-AF65-F5344CB8AC3E}">
        <p14:creationId xmlns:p14="http://schemas.microsoft.com/office/powerpoint/2010/main" val="23341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LDA Template</Template>
  <TotalTime>6607</TotalTime>
  <Words>1003</Words>
  <Application>Microsoft Office PowerPoint</Application>
  <PresentationFormat>On-screen Show (4:3)</PresentationFormat>
  <Paragraphs>135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 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Bespoke Solution – Jubilee House</vt:lpstr>
      <vt:lpstr>Jubilee House</vt:lpstr>
      <vt:lpstr>Partnership working – case managers and commissioners</vt:lpstr>
      <vt:lpstr>Property specification</vt:lpstr>
      <vt:lpstr>Service Model</vt:lpstr>
      <vt:lpstr>PowerPoint Presentation</vt:lpstr>
      <vt:lpstr>Bespoking the service </vt:lpstr>
      <vt:lpstr>Transition</vt:lpstr>
      <vt:lpstr>Thank you,  any questions?</vt:lpstr>
    </vt:vector>
  </TitlesOfParts>
  <Company>Greater Huddersfield Clinical Commissioning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Care</dc:title>
  <dc:creator>Nikki Gibson-Windle</dc:creator>
  <cp:lastModifiedBy>Rebecca Hill</cp:lastModifiedBy>
  <cp:revision>236</cp:revision>
  <dcterms:created xsi:type="dcterms:W3CDTF">2016-11-01T13:02:26Z</dcterms:created>
  <dcterms:modified xsi:type="dcterms:W3CDTF">2018-10-08T10:04:40Z</dcterms:modified>
</cp:coreProperties>
</file>